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7EBEE5-B28D-462A-A4B4-1B977A8819C0}"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n-US"/>
        </a:p>
      </dgm:t>
    </dgm:pt>
    <dgm:pt modelId="{81C8C3D1-2925-457D-9287-1AADA1F025F1}">
      <dgm:prSet phldrT="[Text]"/>
      <dgm:spPr/>
      <dgm:t>
        <a:bodyPr/>
        <a:lstStyle/>
        <a:p>
          <a:r>
            <a:rPr lang="en-US" b="1" dirty="0" smtClean="0"/>
            <a:t>POLICY</a:t>
          </a:r>
          <a:endParaRPr lang="en-US" b="1" dirty="0"/>
        </a:p>
      </dgm:t>
    </dgm:pt>
    <dgm:pt modelId="{898DCC15-7784-4C32-B49C-D88237988C5C}" type="parTrans" cxnId="{D1080566-70FD-495B-B68E-3A7398186280}">
      <dgm:prSet/>
      <dgm:spPr/>
      <dgm:t>
        <a:bodyPr/>
        <a:lstStyle/>
        <a:p>
          <a:endParaRPr lang="en-US"/>
        </a:p>
      </dgm:t>
    </dgm:pt>
    <dgm:pt modelId="{A72F7DCC-501A-4D77-ABCD-8D4DDDE177B7}" type="sibTrans" cxnId="{D1080566-70FD-495B-B68E-3A7398186280}">
      <dgm:prSet/>
      <dgm:spPr/>
      <dgm:t>
        <a:bodyPr/>
        <a:lstStyle/>
        <a:p>
          <a:endParaRPr lang="en-US"/>
        </a:p>
      </dgm:t>
    </dgm:pt>
    <dgm:pt modelId="{7949F880-2810-40BB-9413-6E84B84564B6}">
      <dgm:prSet phldrT="[Text]"/>
      <dgm:spPr/>
      <dgm:t>
        <a:bodyPr/>
        <a:lstStyle/>
        <a:p>
          <a:pPr algn="ctr"/>
          <a:r>
            <a:rPr lang="en-US" b="1" spc="0" dirty="0" smtClean="0"/>
            <a:t>Vertical Policy</a:t>
          </a:r>
        </a:p>
        <a:p>
          <a:pPr algn="ctr"/>
          <a:r>
            <a:rPr lang="en-US" dirty="0" smtClean="0"/>
            <a:t>- Within a single s</a:t>
          </a:r>
          <a:r>
            <a:rPr lang="en-GB" noProof="0" dirty="0" err="1" smtClean="0"/>
            <a:t>tructure</a:t>
          </a:r>
          <a:r>
            <a:rPr lang="en-GB" noProof="0" dirty="0" smtClean="0"/>
            <a:t>/organisation</a:t>
          </a:r>
        </a:p>
        <a:p>
          <a:pPr algn="ctr"/>
          <a:r>
            <a:rPr lang="en-GB" noProof="0" dirty="0" smtClean="0"/>
            <a:t>       -</a:t>
          </a:r>
          <a:r>
            <a:rPr lang="en-US" dirty="0" smtClean="0"/>
            <a:t>Top down approach</a:t>
          </a:r>
        </a:p>
        <a:p>
          <a:pPr algn="ctr"/>
          <a:r>
            <a:rPr lang="en-US" dirty="0" smtClean="0"/>
            <a:t>       - Specific for lower hierarchy level (Ex: From central government to region to district)</a:t>
          </a:r>
          <a:endParaRPr lang="en-US" dirty="0"/>
        </a:p>
      </dgm:t>
    </dgm:pt>
    <dgm:pt modelId="{A822D837-7500-4242-BE1A-0551612305B6}" type="parTrans" cxnId="{187E6AFD-723E-4607-8DF3-C61E43919A23}">
      <dgm:prSet/>
      <dgm:spPr/>
      <dgm:t>
        <a:bodyPr/>
        <a:lstStyle/>
        <a:p>
          <a:endParaRPr lang="en-US"/>
        </a:p>
      </dgm:t>
    </dgm:pt>
    <dgm:pt modelId="{B08D333B-16F6-411F-9950-DB55917FE728}" type="sibTrans" cxnId="{187E6AFD-723E-4607-8DF3-C61E43919A23}">
      <dgm:prSet/>
      <dgm:spPr/>
      <dgm:t>
        <a:bodyPr/>
        <a:lstStyle/>
        <a:p>
          <a:endParaRPr lang="en-US"/>
        </a:p>
      </dgm:t>
    </dgm:pt>
    <dgm:pt modelId="{AB85E0FF-B92F-427B-92D1-B1705DF63FA0}">
      <dgm:prSet phldrT="[Text]"/>
      <dgm:spPr/>
      <dgm:t>
        <a:bodyPr/>
        <a:lstStyle/>
        <a:p>
          <a:pPr algn="ctr"/>
          <a:r>
            <a:rPr lang="en-US" b="1" spc="0" dirty="0" smtClean="0"/>
            <a:t>Horizontal Policy</a:t>
          </a:r>
        </a:p>
        <a:p>
          <a:pPr algn="ctr"/>
          <a:r>
            <a:rPr lang="en-US" dirty="0" smtClean="0"/>
            <a:t>- Collaboration of different departments together with jurisdictions</a:t>
          </a:r>
        </a:p>
        <a:p>
          <a:pPr algn="ctr"/>
          <a:r>
            <a:rPr lang="en-US" dirty="0" smtClean="0"/>
            <a:t>- Aspects of public administration is recognized in different ways</a:t>
          </a:r>
          <a:endParaRPr lang="en-US" dirty="0"/>
        </a:p>
      </dgm:t>
    </dgm:pt>
    <dgm:pt modelId="{72DFA9DB-5367-4228-8AB5-BCC085D59802}" type="parTrans" cxnId="{48A2A330-4881-4E42-AB6F-5780C2B22D8B}">
      <dgm:prSet/>
      <dgm:spPr/>
      <dgm:t>
        <a:bodyPr/>
        <a:lstStyle/>
        <a:p>
          <a:endParaRPr lang="en-US"/>
        </a:p>
      </dgm:t>
    </dgm:pt>
    <dgm:pt modelId="{15A04DDE-0D22-4AC9-9E4D-EA9693EE85FD}" type="sibTrans" cxnId="{48A2A330-4881-4E42-AB6F-5780C2B22D8B}">
      <dgm:prSet/>
      <dgm:spPr/>
      <dgm:t>
        <a:bodyPr/>
        <a:lstStyle/>
        <a:p>
          <a:endParaRPr lang="en-US"/>
        </a:p>
      </dgm:t>
    </dgm:pt>
    <dgm:pt modelId="{4364B765-2B30-4064-8AE8-F7A97E83CDAA}" type="pres">
      <dgm:prSet presAssocID="{BA7EBEE5-B28D-462A-A4B4-1B977A8819C0}" presName="hierChild1" presStyleCnt="0">
        <dgm:presLayoutVars>
          <dgm:orgChart val="1"/>
          <dgm:chPref val="1"/>
          <dgm:dir/>
          <dgm:animOne val="branch"/>
          <dgm:animLvl val="lvl"/>
          <dgm:resizeHandles/>
        </dgm:presLayoutVars>
      </dgm:prSet>
      <dgm:spPr/>
      <dgm:t>
        <a:bodyPr/>
        <a:lstStyle/>
        <a:p>
          <a:endParaRPr lang="en-US"/>
        </a:p>
      </dgm:t>
    </dgm:pt>
    <dgm:pt modelId="{CC7B5030-177F-4D00-8D43-8E05A2C855F6}" type="pres">
      <dgm:prSet presAssocID="{81C8C3D1-2925-457D-9287-1AADA1F025F1}" presName="hierRoot1" presStyleCnt="0">
        <dgm:presLayoutVars>
          <dgm:hierBranch val="init"/>
        </dgm:presLayoutVars>
      </dgm:prSet>
      <dgm:spPr/>
    </dgm:pt>
    <dgm:pt modelId="{33548685-FC34-401D-B76E-51159D6E293C}" type="pres">
      <dgm:prSet presAssocID="{81C8C3D1-2925-457D-9287-1AADA1F025F1}" presName="rootComposite1" presStyleCnt="0"/>
      <dgm:spPr/>
    </dgm:pt>
    <dgm:pt modelId="{2756D904-FD52-4151-A74A-80F97183C20E}" type="pres">
      <dgm:prSet presAssocID="{81C8C3D1-2925-457D-9287-1AADA1F025F1}" presName="rootText1" presStyleLbl="node0" presStyleIdx="0" presStyleCnt="1" custScaleX="229105">
        <dgm:presLayoutVars>
          <dgm:chPref val="3"/>
        </dgm:presLayoutVars>
      </dgm:prSet>
      <dgm:spPr/>
      <dgm:t>
        <a:bodyPr/>
        <a:lstStyle/>
        <a:p>
          <a:endParaRPr lang="en-US"/>
        </a:p>
      </dgm:t>
    </dgm:pt>
    <dgm:pt modelId="{42DD2592-86C1-4ABA-9FA4-7FF47F1E2C3C}" type="pres">
      <dgm:prSet presAssocID="{81C8C3D1-2925-457D-9287-1AADA1F025F1}" presName="rootConnector1" presStyleLbl="node1" presStyleIdx="0" presStyleCnt="0"/>
      <dgm:spPr/>
      <dgm:t>
        <a:bodyPr/>
        <a:lstStyle/>
        <a:p>
          <a:endParaRPr lang="en-US"/>
        </a:p>
      </dgm:t>
    </dgm:pt>
    <dgm:pt modelId="{9EC7FA83-A84C-4B47-8FCE-9442B3B2EA58}" type="pres">
      <dgm:prSet presAssocID="{81C8C3D1-2925-457D-9287-1AADA1F025F1}" presName="hierChild2" presStyleCnt="0"/>
      <dgm:spPr/>
    </dgm:pt>
    <dgm:pt modelId="{97ADCB4B-C797-47FF-A208-6571152EA6C9}" type="pres">
      <dgm:prSet presAssocID="{A822D837-7500-4242-BE1A-0551612305B6}" presName="Name37" presStyleLbl="parChTrans1D2" presStyleIdx="0" presStyleCnt="2"/>
      <dgm:spPr/>
      <dgm:t>
        <a:bodyPr/>
        <a:lstStyle/>
        <a:p>
          <a:endParaRPr lang="en-US"/>
        </a:p>
      </dgm:t>
    </dgm:pt>
    <dgm:pt modelId="{63BAA6F5-5070-4E14-AAFD-417B670B6448}" type="pres">
      <dgm:prSet presAssocID="{7949F880-2810-40BB-9413-6E84B84564B6}" presName="hierRoot2" presStyleCnt="0">
        <dgm:presLayoutVars>
          <dgm:hierBranch val="init"/>
        </dgm:presLayoutVars>
      </dgm:prSet>
      <dgm:spPr/>
    </dgm:pt>
    <dgm:pt modelId="{3BCED649-5F30-496D-9DBF-754EDE41F203}" type="pres">
      <dgm:prSet presAssocID="{7949F880-2810-40BB-9413-6E84B84564B6}" presName="rootComposite" presStyleCnt="0"/>
      <dgm:spPr/>
    </dgm:pt>
    <dgm:pt modelId="{ADA9B5FA-4EE6-4381-8FFB-1B450571F5CD}" type="pres">
      <dgm:prSet presAssocID="{7949F880-2810-40BB-9413-6E84B84564B6}" presName="rootText" presStyleLbl="node2" presStyleIdx="0" presStyleCnt="2" custScaleX="173940" custScaleY="281445">
        <dgm:presLayoutVars>
          <dgm:chPref val="3"/>
        </dgm:presLayoutVars>
      </dgm:prSet>
      <dgm:spPr/>
      <dgm:t>
        <a:bodyPr/>
        <a:lstStyle/>
        <a:p>
          <a:endParaRPr lang="en-US"/>
        </a:p>
      </dgm:t>
    </dgm:pt>
    <dgm:pt modelId="{40B0EB97-0F67-4898-8398-823BF1A78D48}" type="pres">
      <dgm:prSet presAssocID="{7949F880-2810-40BB-9413-6E84B84564B6}" presName="rootConnector" presStyleLbl="node2" presStyleIdx="0" presStyleCnt="2"/>
      <dgm:spPr/>
      <dgm:t>
        <a:bodyPr/>
        <a:lstStyle/>
        <a:p>
          <a:endParaRPr lang="en-US"/>
        </a:p>
      </dgm:t>
    </dgm:pt>
    <dgm:pt modelId="{2852D8E2-B146-41D0-AB06-5A0C218224AB}" type="pres">
      <dgm:prSet presAssocID="{7949F880-2810-40BB-9413-6E84B84564B6}" presName="hierChild4" presStyleCnt="0"/>
      <dgm:spPr/>
    </dgm:pt>
    <dgm:pt modelId="{3C03D795-2D5C-4242-8C39-1C83C2314BFF}" type="pres">
      <dgm:prSet presAssocID="{7949F880-2810-40BB-9413-6E84B84564B6}" presName="hierChild5" presStyleCnt="0"/>
      <dgm:spPr/>
    </dgm:pt>
    <dgm:pt modelId="{A147D264-8813-4716-846A-5523CA76B31C}" type="pres">
      <dgm:prSet presAssocID="{72DFA9DB-5367-4228-8AB5-BCC085D59802}" presName="Name37" presStyleLbl="parChTrans1D2" presStyleIdx="1" presStyleCnt="2"/>
      <dgm:spPr/>
      <dgm:t>
        <a:bodyPr/>
        <a:lstStyle/>
        <a:p>
          <a:endParaRPr lang="en-US"/>
        </a:p>
      </dgm:t>
    </dgm:pt>
    <dgm:pt modelId="{64BE58BE-2ADF-4D5C-B337-C31527B0CC0D}" type="pres">
      <dgm:prSet presAssocID="{AB85E0FF-B92F-427B-92D1-B1705DF63FA0}" presName="hierRoot2" presStyleCnt="0">
        <dgm:presLayoutVars>
          <dgm:hierBranch val="init"/>
        </dgm:presLayoutVars>
      </dgm:prSet>
      <dgm:spPr/>
    </dgm:pt>
    <dgm:pt modelId="{11BF2C4C-D487-4652-B439-5504C64B27DF}" type="pres">
      <dgm:prSet presAssocID="{AB85E0FF-B92F-427B-92D1-B1705DF63FA0}" presName="rootComposite" presStyleCnt="0"/>
      <dgm:spPr/>
    </dgm:pt>
    <dgm:pt modelId="{BF42CFC1-E5B0-405A-A5FD-A27A1BB65412}" type="pres">
      <dgm:prSet presAssocID="{AB85E0FF-B92F-427B-92D1-B1705DF63FA0}" presName="rootText" presStyleLbl="node2" presStyleIdx="1" presStyleCnt="2" custScaleX="162500" custScaleY="278787">
        <dgm:presLayoutVars>
          <dgm:chPref val="3"/>
        </dgm:presLayoutVars>
      </dgm:prSet>
      <dgm:spPr/>
      <dgm:t>
        <a:bodyPr/>
        <a:lstStyle/>
        <a:p>
          <a:endParaRPr lang="en-US"/>
        </a:p>
      </dgm:t>
    </dgm:pt>
    <dgm:pt modelId="{44BF9C59-3516-429F-B823-A7927BCAA3C1}" type="pres">
      <dgm:prSet presAssocID="{AB85E0FF-B92F-427B-92D1-B1705DF63FA0}" presName="rootConnector" presStyleLbl="node2" presStyleIdx="1" presStyleCnt="2"/>
      <dgm:spPr/>
      <dgm:t>
        <a:bodyPr/>
        <a:lstStyle/>
        <a:p>
          <a:endParaRPr lang="en-US"/>
        </a:p>
      </dgm:t>
    </dgm:pt>
    <dgm:pt modelId="{48F869F8-82DA-4D5E-837E-560F508AB825}" type="pres">
      <dgm:prSet presAssocID="{AB85E0FF-B92F-427B-92D1-B1705DF63FA0}" presName="hierChild4" presStyleCnt="0"/>
      <dgm:spPr/>
    </dgm:pt>
    <dgm:pt modelId="{8F87DCFC-D0DB-4500-93E7-50A1A0D875B3}" type="pres">
      <dgm:prSet presAssocID="{AB85E0FF-B92F-427B-92D1-B1705DF63FA0}" presName="hierChild5" presStyleCnt="0"/>
      <dgm:spPr/>
    </dgm:pt>
    <dgm:pt modelId="{6F5AADAC-C9C4-446C-8BD6-391EE74F78B3}" type="pres">
      <dgm:prSet presAssocID="{81C8C3D1-2925-457D-9287-1AADA1F025F1}" presName="hierChild3" presStyleCnt="0"/>
      <dgm:spPr/>
    </dgm:pt>
  </dgm:ptLst>
  <dgm:cxnLst>
    <dgm:cxn modelId="{B053FDAB-5E55-4886-A901-01A3CC1829BF}" type="presOf" srcId="{7949F880-2810-40BB-9413-6E84B84564B6}" destId="{ADA9B5FA-4EE6-4381-8FFB-1B450571F5CD}" srcOrd="0" destOrd="0" presId="urn:microsoft.com/office/officeart/2005/8/layout/orgChart1"/>
    <dgm:cxn modelId="{33D62157-8828-42C2-ADBE-516025A2C84D}" type="presOf" srcId="{AB85E0FF-B92F-427B-92D1-B1705DF63FA0}" destId="{44BF9C59-3516-429F-B823-A7927BCAA3C1}" srcOrd="1" destOrd="0" presId="urn:microsoft.com/office/officeart/2005/8/layout/orgChart1"/>
    <dgm:cxn modelId="{7005CC11-FE4E-4B92-B286-CAE665CEE770}" type="presOf" srcId="{81C8C3D1-2925-457D-9287-1AADA1F025F1}" destId="{42DD2592-86C1-4ABA-9FA4-7FF47F1E2C3C}" srcOrd="1" destOrd="0" presId="urn:microsoft.com/office/officeart/2005/8/layout/orgChart1"/>
    <dgm:cxn modelId="{981B7019-3A07-4298-B912-018827082B1C}" type="presOf" srcId="{AB85E0FF-B92F-427B-92D1-B1705DF63FA0}" destId="{BF42CFC1-E5B0-405A-A5FD-A27A1BB65412}" srcOrd="0" destOrd="0" presId="urn:microsoft.com/office/officeart/2005/8/layout/orgChart1"/>
    <dgm:cxn modelId="{48A2A330-4881-4E42-AB6F-5780C2B22D8B}" srcId="{81C8C3D1-2925-457D-9287-1AADA1F025F1}" destId="{AB85E0FF-B92F-427B-92D1-B1705DF63FA0}" srcOrd="1" destOrd="0" parTransId="{72DFA9DB-5367-4228-8AB5-BCC085D59802}" sibTransId="{15A04DDE-0D22-4AC9-9E4D-EA9693EE85FD}"/>
    <dgm:cxn modelId="{3F3804AA-4CB4-4754-91F7-4C0376EEC6F0}" type="presOf" srcId="{72DFA9DB-5367-4228-8AB5-BCC085D59802}" destId="{A147D264-8813-4716-846A-5523CA76B31C}" srcOrd="0" destOrd="0" presId="urn:microsoft.com/office/officeart/2005/8/layout/orgChart1"/>
    <dgm:cxn modelId="{79B31110-37EC-4AE4-8453-7FD0B6C62DDF}" type="presOf" srcId="{81C8C3D1-2925-457D-9287-1AADA1F025F1}" destId="{2756D904-FD52-4151-A74A-80F97183C20E}" srcOrd="0" destOrd="0" presId="urn:microsoft.com/office/officeart/2005/8/layout/orgChart1"/>
    <dgm:cxn modelId="{728FD27A-5DA4-4160-8F69-AC04F9DC77DA}" type="presOf" srcId="{7949F880-2810-40BB-9413-6E84B84564B6}" destId="{40B0EB97-0F67-4898-8398-823BF1A78D48}" srcOrd="1" destOrd="0" presId="urn:microsoft.com/office/officeart/2005/8/layout/orgChart1"/>
    <dgm:cxn modelId="{CD3D342C-23B5-4462-AE78-C24EA1E80C36}" type="presOf" srcId="{A822D837-7500-4242-BE1A-0551612305B6}" destId="{97ADCB4B-C797-47FF-A208-6571152EA6C9}" srcOrd="0" destOrd="0" presId="urn:microsoft.com/office/officeart/2005/8/layout/orgChart1"/>
    <dgm:cxn modelId="{187E6AFD-723E-4607-8DF3-C61E43919A23}" srcId="{81C8C3D1-2925-457D-9287-1AADA1F025F1}" destId="{7949F880-2810-40BB-9413-6E84B84564B6}" srcOrd="0" destOrd="0" parTransId="{A822D837-7500-4242-BE1A-0551612305B6}" sibTransId="{B08D333B-16F6-411F-9950-DB55917FE728}"/>
    <dgm:cxn modelId="{94D42E6E-F0AF-4A3E-BB62-A495A8FBD066}" type="presOf" srcId="{BA7EBEE5-B28D-462A-A4B4-1B977A8819C0}" destId="{4364B765-2B30-4064-8AE8-F7A97E83CDAA}" srcOrd="0" destOrd="0" presId="urn:microsoft.com/office/officeart/2005/8/layout/orgChart1"/>
    <dgm:cxn modelId="{D1080566-70FD-495B-B68E-3A7398186280}" srcId="{BA7EBEE5-B28D-462A-A4B4-1B977A8819C0}" destId="{81C8C3D1-2925-457D-9287-1AADA1F025F1}" srcOrd="0" destOrd="0" parTransId="{898DCC15-7784-4C32-B49C-D88237988C5C}" sibTransId="{A72F7DCC-501A-4D77-ABCD-8D4DDDE177B7}"/>
    <dgm:cxn modelId="{BF0BA1AC-6CA7-468A-9129-DE0D3EBF30B4}" type="presParOf" srcId="{4364B765-2B30-4064-8AE8-F7A97E83CDAA}" destId="{CC7B5030-177F-4D00-8D43-8E05A2C855F6}" srcOrd="0" destOrd="0" presId="urn:microsoft.com/office/officeart/2005/8/layout/orgChart1"/>
    <dgm:cxn modelId="{5BE07745-AF4B-4399-8B8B-B22B08E98175}" type="presParOf" srcId="{CC7B5030-177F-4D00-8D43-8E05A2C855F6}" destId="{33548685-FC34-401D-B76E-51159D6E293C}" srcOrd="0" destOrd="0" presId="urn:microsoft.com/office/officeart/2005/8/layout/orgChart1"/>
    <dgm:cxn modelId="{27B9D193-47A2-4C7B-B72C-19F188EC0495}" type="presParOf" srcId="{33548685-FC34-401D-B76E-51159D6E293C}" destId="{2756D904-FD52-4151-A74A-80F97183C20E}" srcOrd="0" destOrd="0" presId="urn:microsoft.com/office/officeart/2005/8/layout/orgChart1"/>
    <dgm:cxn modelId="{F3F0F4CA-39E5-4B7C-95C7-49BE8C069C73}" type="presParOf" srcId="{33548685-FC34-401D-B76E-51159D6E293C}" destId="{42DD2592-86C1-4ABA-9FA4-7FF47F1E2C3C}" srcOrd="1" destOrd="0" presId="urn:microsoft.com/office/officeart/2005/8/layout/orgChart1"/>
    <dgm:cxn modelId="{99E58FDD-5B78-4DC0-855F-38BD867830D9}" type="presParOf" srcId="{CC7B5030-177F-4D00-8D43-8E05A2C855F6}" destId="{9EC7FA83-A84C-4B47-8FCE-9442B3B2EA58}" srcOrd="1" destOrd="0" presId="urn:microsoft.com/office/officeart/2005/8/layout/orgChart1"/>
    <dgm:cxn modelId="{328F2786-8EC9-4919-A0F5-37BBD3AF4BA8}" type="presParOf" srcId="{9EC7FA83-A84C-4B47-8FCE-9442B3B2EA58}" destId="{97ADCB4B-C797-47FF-A208-6571152EA6C9}" srcOrd="0" destOrd="0" presId="urn:microsoft.com/office/officeart/2005/8/layout/orgChart1"/>
    <dgm:cxn modelId="{9DCEED41-3A3E-4A08-BB76-299B2E31FB37}" type="presParOf" srcId="{9EC7FA83-A84C-4B47-8FCE-9442B3B2EA58}" destId="{63BAA6F5-5070-4E14-AAFD-417B670B6448}" srcOrd="1" destOrd="0" presId="urn:microsoft.com/office/officeart/2005/8/layout/orgChart1"/>
    <dgm:cxn modelId="{06D20F2F-DA4A-46AF-A5E1-8C1442B7D043}" type="presParOf" srcId="{63BAA6F5-5070-4E14-AAFD-417B670B6448}" destId="{3BCED649-5F30-496D-9DBF-754EDE41F203}" srcOrd="0" destOrd="0" presId="urn:microsoft.com/office/officeart/2005/8/layout/orgChart1"/>
    <dgm:cxn modelId="{D42135C7-88FF-4FCA-A491-CDCBD96EEC80}" type="presParOf" srcId="{3BCED649-5F30-496D-9DBF-754EDE41F203}" destId="{ADA9B5FA-4EE6-4381-8FFB-1B450571F5CD}" srcOrd="0" destOrd="0" presId="urn:microsoft.com/office/officeart/2005/8/layout/orgChart1"/>
    <dgm:cxn modelId="{A77D7A9C-825C-477E-99D1-BB01ADADAC2F}" type="presParOf" srcId="{3BCED649-5F30-496D-9DBF-754EDE41F203}" destId="{40B0EB97-0F67-4898-8398-823BF1A78D48}" srcOrd="1" destOrd="0" presId="urn:microsoft.com/office/officeart/2005/8/layout/orgChart1"/>
    <dgm:cxn modelId="{16EDDF53-24B1-4940-BECF-6AF2A305BB06}" type="presParOf" srcId="{63BAA6F5-5070-4E14-AAFD-417B670B6448}" destId="{2852D8E2-B146-41D0-AB06-5A0C218224AB}" srcOrd="1" destOrd="0" presId="urn:microsoft.com/office/officeart/2005/8/layout/orgChart1"/>
    <dgm:cxn modelId="{58DFA57F-F63F-490F-AB4D-0D070DF1C376}" type="presParOf" srcId="{63BAA6F5-5070-4E14-AAFD-417B670B6448}" destId="{3C03D795-2D5C-4242-8C39-1C83C2314BFF}" srcOrd="2" destOrd="0" presId="urn:microsoft.com/office/officeart/2005/8/layout/orgChart1"/>
    <dgm:cxn modelId="{99EEA817-8955-4C60-9A8F-79028E0B80B5}" type="presParOf" srcId="{9EC7FA83-A84C-4B47-8FCE-9442B3B2EA58}" destId="{A147D264-8813-4716-846A-5523CA76B31C}" srcOrd="2" destOrd="0" presId="urn:microsoft.com/office/officeart/2005/8/layout/orgChart1"/>
    <dgm:cxn modelId="{BF26CD2D-2701-4E80-86D8-21B58F1B6378}" type="presParOf" srcId="{9EC7FA83-A84C-4B47-8FCE-9442B3B2EA58}" destId="{64BE58BE-2ADF-4D5C-B337-C31527B0CC0D}" srcOrd="3" destOrd="0" presId="urn:microsoft.com/office/officeart/2005/8/layout/orgChart1"/>
    <dgm:cxn modelId="{45F8E66D-3F4C-4C53-BC1E-6812138A31DB}" type="presParOf" srcId="{64BE58BE-2ADF-4D5C-B337-C31527B0CC0D}" destId="{11BF2C4C-D487-4652-B439-5504C64B27DF}" srcOrd="0" destOrd="0" presId="urn:microsoft.com/office/officeart/2005/8/layout/orgChart1"/>
    <dgm:cxn modelId="{7F9D94F6-6AE9-493C-BE2B-2B42F129E975}" type="presParOf" srcId="{11BF2C4C-D487-4652-B439-5504C64B27DF}" destId="{BF42CFC1-E5B0-405A-A5FD-A27A1BB65412}" srcOrd="0" destOrd="0" presId="urn:microsoft.com/office/officeart/2005/8/layout/orgChart1"/>
    <dgm:cxn modelId="{9B8C31DB-ED3A-418E-8831-C7E10993A70E}" type="presParOf" srcId="{11BF2C4C-D487-4652-B439-5504C64B27DF}" destId="{44BF9C59-3516-429F-B823-A7927BCAA3C1}" srcOrd="1" destOrd="0" presId="urn:microsoft.com/office/officeart/2005/8/layout/orgChart1"/>
    <dgm:cxn modelId="{84DBDF71-D090-4E90-92DF-E4FDEB162F7D}" type="presParOf" srcId="{64BE58BE-2ADF-4D5C-B337-C31527B0CC0D}" destId="{48F869F8-82DA-4D5E-837E-560F508AB825}" srcOrd="1" destOrd="0" presId="urn:microsoft.com/office/officeart/2005/8/layout/orgChart1"/>
    <dgm:cxn modelId="{7CDB0F7D-DD39-466D-8DB3-9092410EB903}" type="presParOf" srcId="{64BE58BE-2ADF-4D5C-B337-C31527B0CC0D}" destId="{8F87DCFC-D0DB-4500-93E7-50A1A0D875B3}" srcOrd="2" destOrd="0" presId="urn:microsoft.com/office/officeart/2005/8/layout/orgChart1"/>
    <dgm:cxn modelId="{73D97328-E172-4C8B-8E7B-CE60318F7EA5}" type="presParOf" srcId="{CC7B5030-177F-4D00-8D43-8E05A2C855F6}" destId="{6F5AADAC-C9C4-446C-8BD6-391EE74F78B3}"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147D264-8813-4716-846A-5523CA76B31C}">
      <dsp:nvSpPr>
        <dsp:cNvPr id="0" name=""/>
        <dsp:cNvSpPr/>
      </dsp:nvSpPr>
      <dsp:spPr>
        <a:xfrm>
          <a:off x="4305300" y="1258910"/>
          <a:ext cx="2346118" cy="505473"/>
        </a:xfrm>
        <a:custGeom>
          <a:avLst/>
          <a:gdLst/>
          <a:ahLst/>
          <a:cxnLst/>
          <a:rect l="0" t="0" r="0" b="0"/>
          <a:pathLst>
            <a:path>
              <a:moveTo>
                <a:pt x="0" y="0"/>
              </a:moveTo>
              <a:lnTo>
                <a:pt x="0" y="252736"/>
              </a:lnTo>
              <a:lnTo>
                <a:pt x="2346118" y="252736"/>
              </a:lnTo>
              <a:lnTo>
                <a:pt x="2346118" y="50547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ADCB4B-C797-47FF-A208-6571152EA6C9}">
      <dsp:nvSpPr>
        <dsp:cNvPr id="0" name=""/>
        <dsp:cNvSpPr/>
      </dsp:nvSpPr>
      <dsp:spPr>
        <a:xfrm>
          <a:off x="2096862" y="1258910"/>
          <a:ext cx="2208437" cy="505473"/>
        </a:xfrm>
        <a:custGeom>
          <a:avLst/>
          <a:gdLst/>
          <a:ahLst/>
          <a:cxnLst/>
          <a:rect l="0" t="0" r="0" b="0"/>
          <a:pathLst>
            <a:path>
              <a:moveTo>
                <a:pt x="2208437" y="0"/>
              </a:moveTo>
              <a:lnTo>
                <a:pt x="2208437" y="252736"/>
              </a:lnTo>
              <a:lnTo>
                <a:pt x="0" y="252736"/>
              </a:lnTo>
              <a:lnTo>
                <a:pt x="0" y="50547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56D904-FD52-4151-A74A-80F97183C20E}">
      <dsp:nvSpPr>
        <dsp:cNvPr id="0" name=""/>
        <dsp:cNvSpPr/>
      </dsp:nvSpPr>
      <dsp:spPr>
        <a:xfrm>
          <a:off x="1548003" y="55402"/>
          <a:ext cx="5514593" cy="1203507"/>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dirty="0" smtClean="0"/>
            <a:t>POLICY</a:t>
          </a:r>
          <a:endParaRPr lang="en-US" sz="2600" b="1" kern="1200" dirty="0"/>
        </a:p>
      </dsp:txBody>
      <dsp:txXfrm>
        <a:off x="1548003" y="55402"/>
        <a:ext cx="5514593" cy="1203507"/>
      </dsp:txXfrm>
    </dsp:sp>
    <dsp:sp modelId="{ADA9B5FA-4EE6-4381-8FFB-1B450571F5CD}">
      <dsp:nvSpPr>
        <dsp:cNvPr id="0" name=""/>
        <dsp:cNvSpPr/>
      </dsp:nvSpPr>
      <dsp:spPr>
        <a:xfrm>
          <a:off x="3481" y="1764384"/>
          <a:ext cx="4186763" cy="3387212"/>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spc="0" dirty="0" smtClean="0"/>
            <a:t>Vertical Policy</a:t>
          </a:r>
        </a:p>
        <a:p>
          <a:pPr lvl="0" algn="ctr" defTabSz="1155700">
            <a:lnSpc>
              <a:spcPct val="90000"/>
            </a:lnSpc>
            <a:spcBef>
              <a:spcPct val="0"/>
            </a:spcBef>
            <a:spcAft>
              <a:spcPct val="35000"/>
            </a:spcAft>
          </a:pPr>
          <a:r>
            <a:rPr lang="en-US" sz="2600" kern="1200" dirty="0" smtClean="0"/>
            <a:t>- Within a single s</a:t>
          </a:r>
          <a:r>
            <a:rPr lang="en-GB" sz="2600" kern="1200" noProof="0" dirty="0" err="1" smtClean="0"/>
            <a:t>tructure</a:t>
          </a:r>
          <a:r>
            <a:rPr lang="en-GB" sz="2600" kern="1200" noProof="0" dirty="0" smtClean="0"/>
            <a:t>/organisation</a:t>
          </a:r>
        </a:p>
        <a:p>
          <a:pPr lvl="0" algn="ctr" defTabSz="1155700">
            <a:lnSpc>
              <a:spcPct val="90000"/>
            </a:lnSpc>
            <a:spcBef>
              <a:spcPct val="0"/>
            </a:spcBef>
            <a:spcAft>
              <a:spcPct val="35000"/>
            </a:spcAft>
          </a:pPr>
          <a:r>
            <a:rPr lang="en-GB" sz="2600" kern="1200" noProof="0" dirty="0" smtClean="0"/>
            <a:t>       -</a:t>
          </a:r>
          <a:r>
            <a:rPr lang="en-US" sz="2600" kern="1200" dirty="0" smtClean="0"/>
            <a:t>Top down approach</a:t>
          </a:r>
        </a:p>
        <a:p>
          <a:pPr lvl="0" algn="ctr" defTabSz="1155700">
            <a:lnSpc>
              <a:spcPct val="90000"/>
            </a:lnSpc>
            <a:spcBef>
              <a:spcPct val="0"/>
            </a:spcBef>
            <a:spcAft>
              <a:spcPct val="35000"/>
            </a:spcAft>
          </a:pPr>
          <a:r>
            <a:rPr lang="en-US" sz="2600" kern="1200" dirty="0" smtClean="0"/>
            <a:t>       - Specific for lower hierarchy level (Ex: From central government to region to district)</a:t>
          </a:r>
          <a:endParaRPr lang="en-US" sz="2600" kern="1200" dirty="0"/>
        </a:p>
      </dsp:txBody>
      <dsp:txXfrm>
        <a:off x="3481" y="1764384"/>
        <a:ext cx="4186763" cy="3387212"/>
      </dsp:txXfrm>
    </dsp:sp>
    <dsp:sp modelId="{BF42CFC1-E5B0-405A-A5FD-A27A1BB65412}">
      <dsp:nvSpPr>
        <dsp:cNvPr id="0" name=""/>
        <dsp:cNvSpPr/>
      </dsp:nvSpPr>
      <dsp:spPr>
        <a:xfrm>
          <a:off x="4695717" y="1764384"/>
          <a:ext cx="3911400" cy="3355223"/>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spc="0" dirty="0" smtClean="0"/>
            <a:t>Horizontal Policy</a:t>
          </a:r>
        </a:p>
        <a:p>
          <a:pPr lvl="0" algn="ctr" defTabSz="1155700">
            <a:lnSpc>
              <a:spcPct val="90000"/>
            </a:lnSpc>
            <a:spcBef>
              <a:spcPct val="0"/>
            </a:spcBef>
            <a:spcAft>
              <a:spcPct val="35000"/>
            </a:spcAft>
          </a:pPr>
          <a:r>
            <a:rPr lang="en-US" sz="2600" kern="1200" dirty="0" smtClean="0"/>
            <a:t>- Collaboration of different departments together with jurisdictions</a:t>
          </a:r>
        </a:p>
        <a:p>
          <a:pPr lvl="0" algn="ctr" defTabSz="1155700">
            <a:lnSpc>
              <a:spcPct val="90000"/>
            </a:lnSpc>
            <a:spcBef>
              <a:spcPct val="0"/>
            </a:spcBef>
            <a:spcAft>
              <a:spcPct val="35000"/>
            </a:spcAft>
          </a:pPr>
          <a:r>
            <a:rPr lang="en-US" sz="2600" kern="1200" dirty="0" smtClean="0"/>
            <a:t>- Aspects of public administration is recognized in different ways</a:t>
          </a:r>
          <a:endParaRPr lang="en-US" sz="2600" kern="1200" dirty="0"/>
        </a:p>
      </dsp:txBody>
      <dsp:txXfrm>
        <a:off x="4695717" y="1764384"/>
        <a:ext cx="3911400" cy="335522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C9151F69-07DB-4CFA-997B-AAFE816683E9}" type="datetimeFigureOut">
              <a:rPr lang="en-US" smtClean="0"/>
              <a:pPr/>
              <a:t>2/2/2012</a:t>
            </a:fld>
            <a:endParaRPr lang="en-US"/>
          </a:p>
        </p:txBody>
      </p:sp>
      <p:sp>
        <p:nvSpPr>
          <p:cNvPr id="16" name="Slide Number Placeholder 15"/>
          <p:cNvSpPr>
            <a:spLocks noGrp="1"/>
          </p:cNvSpPr>
          <p:nvPr>
            <p:ph type="sldNum" sz="quarter" idx="11"/>
          </p:nvPr>
        </p:nvSpPr>
        <p:spPr/>
        <p:txBody>
          <a:bodyPr/>
          <a:lstStyle/>
          <a:p>
            <a:fld id="{4AAD5B87-A928-4A1C-9054-C2F1C2C93D68}"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9151F69-07DB-4CFA-997B-AAFE816683E9}" type="datetimeFigureOut">
              <a:rPr lang="en-US" smtClean="0"/>
              <a:pPr/>
              <a:t>2/2/2012</a:t>
            </a:fld>
            <a:endParaRPr lang="en-US"/>
          </a:p>
        </p:txBody>
      </p:sp>
      <p:sp>
        <p:nvSpPr>
          <p:cNvPr id="15" name="Slide Number Placeholder 14"/>
          <p:cNvSpPr>
            <a:spLocks noGrp="1"/>
          </p:cNvSpPr>
          <p:nvPr>
            <p:ph type="sldNum" sz="quarter" idx="15"/>
          </p:nvPr>
        </p:nvSpPr>
        <p:spPr/>
        <p:txBody>
          <a:bodyPr/>
          <a:lstStyle>
            <a:lvl1pPr algn="ctr">
              <a:defRPr/>
            </a:lvl1pPr>
          </a:lstStyle>
          <a:p>
            <a:fld id="{4AAD5B87-A928-4A1C-9054-C2F1C2C93D68}"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9151F69-07DB-4CFA-997B-AAFE816683E9}" type="datetimeFigureOut">
              <a:rPr lang="en-US" smtClean="0"/>
              <a:pPr/>
              <a:t>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AD5B87-A928-4A1C-9054-C2F1C2C93D68}"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AAD5B87-A928-4A1C-9054-C2F1C2C93D68}"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C9151F69-07DB-4CFA-997B-AAFE816683E9}" type="datetimeFigureOut">
              <a:rPr lang="en-US" smtClean="0"/>
              <a:pPr/>
              <a:t>2/2/2012</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9151F69-07DB-4CFA-997B-AAFE816683E9}" type="datetimeFigureOut">
              <a:rPr lang="en-US" smtClean="0"/>
              <a:pPr/>
              <a:t>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AD5B87-A928-4A1C-9054-C2F1C2C93D68}"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151F69-07DB-4CFA-997B-AAFE816683E9}" type="datetimeFigureOut">
              <a:rPr lang="en-US" smtClean="0"/>
              <a:pPr/>
              <a:t>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AD5B87-A928-4A1C-9054-C2F1C2C93D6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9151F69-07DB-4CFA-997B-AAFE816683E9}" type="datetimeFigureOut">
              <a:rPr lang="en-US" smtClean="0"/>
              <a:pPr/>
              <a:t>2/2/2012</a:t>
            </a:fld>
            <a:endParaRPr lang="en-US"/>
          </a:p>
        </p:txBody>
      </p:sp>
      <p:sp>
        <p:nvSpPr>
          <p:cNvPr id="9" name="Slide Number Placeholder 8"/>
          <p:cNvSpPr>
            <a:spLocks noGrp="1"/>
          </p:cNvSpPr>
          <p:nvPr>
            <p:ph type="sldNum" sz="quarter" idx="15"/>
          </p:nvPr>
        </p:nvSpPr>
        <p:spPr/>
        <p:txBody>
          <a:bodyPr/>
          <a:lstStyle/>
          <a:p>
            <a:fld id="{4AAD5B87-A928-4A1C-9054-C2F1C2C93D68}"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9151F69-07DB-4CFA-997B-AAFE816683E9}" type="datetimeFigureOut">
              <a:rPr lang="en-US" smtClean="0"/>
              <a:pPr/>
              <a:t>2/2/2012</a:t>
            </a:fld>
            <a:endParaRPr lang="en-US"/>
          </a:p>
        </p:txBody>
      </p:sp>
      <p:sp>
        <p:nvSpPr>
          <p:cNvPr id="9" name="Slide Number Placeholder 8"/>
          <p:cNvSpPr>
            <a:spLocks noGrp="1"/>
          </p:cNvSpPr>
          <p:nvPr>
            <p:ph type="sldNum" sz="quarter" idx="11"/>
          </p:nvPr>
        </p:nvSpPr>
        <p:spPr/>
        <p:txBody>
          <a:bodyPr/>
          <a:lstStyle/>
          <a:p>
            <a:fld id="{4AAD5B87-A928-4A1C-9054-C2F1C2C93D68}"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9151F69-07DB-4CFA-997B-AAFE816683E9}" type="datetimeFigureOut">
              <a:rPr lang="en-US" smtClean="0"/>
              <a:pPr/>
              <a:t>2/2/2012</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AAD5B87-A928-4A1C-9054-C2F1C2C93D68}"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4343400"/>
            <a:ext cx="8305800" cy="1143000"/>
          </a:xfrm>
        </p:spPr>
        <p:txBody>
          <a:bodyPr/>
          <a:lstStyle/>
          <a:p>
            <a:endParaRPr lang="en-US" dirty="0">
              <a:solidFill>
                <a:schemeClr val="bg1"/>
              </a:solidFill>
            </a:endParaRPr>
          </a:p>
        </p:txBody>
      </p:sp>
      <p:sp>
        <p:nvSpPr>
          <p:cNvPr id="2" name="Title 1"/>
          <p:cNvSpPr>
            <a:spLocks noGrp="1"/>
          </p:cNvSpPr>
          <p:nvPr>
            <p:ph type="ctrTitle"/>
          </p:nvPr>
        </p:nvSpPr>
        <p:spPr>
          <a:xfrm>
            <a:off x="457200" y="1295400"/>
            <a:ext cx="8305800" cy="1981200"/>
          </a:xfrm>
        </p:spPr>
        <p:txBody>
          <a:bodyPr/>
          <a:lstStyle/>
          <a:p>
            <a:r>
              <a:rPr lang="en-US" b="1" dirty="0" smtClean="0">
                <a:solidFill>
                  <a:schemeClr val="accent2">
                    <a:lumMod val="75000"/>
                  </a:schemeClr>
                </a:solidFill>
              </a:rPr>
              <a:t>Training Session on</a:t>
            </a:r>
            <a:br>
              <a:rPr lang="en-US" b="1" dirty="0" smtClean="0">
                <a:solidFill>
                  <a:schemeClr val="accent2">
                    <a:lumMod val="75000"/>
                  </a:schemeClr>
                </a:solidFill>
              </a:rPr>
            </a:br>
            <a:r>
              <a:rPr lang="en-US" b="1" dirty="0" smtClean="0">
                <a:solidFill>
                  <a:schemeClr val="accent2">
                    <a:lumMod val="75000"/>
                  </a:schemeClr>
                </a:solidFill>
              </a:rPr>
              <a:t>Essential Features of an Integrated Coastal Zone Planning  and Management</a:t>
            </a:r>
            <a:endParaRPr lang="en-US"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457200" y="1600200"/>
            <a:ext cx="8229600" cy="5029200"/>
          </a:xfrm>
          <a:prstGeom prst="rect">
            <a:avLst/>
          </a:prstGeom>
          <a:noFill/>
          <a:ln w="9525">
            <a:noFill/>
            <a:miter lim="800000"/>
            <a:headEnd/>
            <a:tailEnd/>
          </a:ln>
        </p:spPr>
      </p:pic>
      <p:sp>
        <p:nvSpPr>
          <p:cNvPr id="3" name="Title 2"/>
          <p:cNvSpPr>
            <a:spLocks noGrp="1"/>
          </p:cNvSpPr>
          <p:nvPr>
            <p:ph type="title"/>
          </p:nvPr>
        </p:nvSpPr>
        <p:spPr/>
        <p:txBody>
          <a:bodyPr/>
          <a:lstStyle/>
          <a:p>
            <a:pPr algn="ctr"/>
            <a:r>
              <a:rPr lang="en-US" b="1" dirty="0" smtClean="0">
                <a:solidFill>
                  <a:schemeClr val="accent2">
                    <a:lumMod val="75000"/>
                  </a:schemeClr>
                </a:solidFill>
              </a:rPr>
              <a:t>POLICY INSTRUMENTS</a:t>
            </a:r>
            <a:endParaRPr lang="en-US"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114800" cy="4572000"/>
          </a:xfrm>
        </p:spPr>
        <p:txBody>
          <a:bodyPr/>
          <a:lstStyle/>
          <a:p>
            <a:r>
              <a:rPr lang="en-US" dirty="0" smtClean="0">
                <a:solidFill>
                  <a:schemeClr val="bg1">
                    <a:lumMod val="95000"/>
                    <a:lumOff val="5000"/>
                  </a:schemeClr>
                </a:solidFill>
              </a:rPr>
              <a:t>tools which may be used to overcome problems and achieve objectives</a:t>
            </a:r>
          </a:p>
          <a:p>
            <a:r>
              <a:rPr lang="en-US" dirty="0" smtClean="0">
                <a:solidFill>
                  <a:schemeClr val="bg1">
                    <a:lumMod val="95000"/>
                    <a:lumOff val="5000"/>
                  </a:schemeClr>
                </a:solidFill>
              </a:rPr>
              <a:t>method or mechanism adopted by Government, political parties, business or individuals so as to achieve desired effects through legal or economic means</a:t>
            </a:r>
            <a:endParaRPr lang="en-US" dirty="0">
              <a:solidFill>
                <a:schemeClr val="bg1">
                  <a:lumMod val="95000"/>
                  <a:lumOff val="5000"/>
                </a:schemeClr>
              </a:solidFill>
            </a:endParaRPr>
          </a:p>
        </p:txBody>
      </p:sp>
      <p:sp>
        <p:nvSpPr>
          <p:cNvPr id="3" name="Title 2"/>
          <p:cNvSpPr>
            <a:spLocks noGrp="1"/>
          </p:cNvSpPr>
          <p:nvPr>
            <p:ph type="title"/>
          </p:nvPr>
        </p:nvSpPr>
        <p:spPr/>
        <p:txBody>
          <a:bodyPr/>
          <a:lstStyle/>
          <a:p>
            <a:r>
              <a:rPr lang="en-US" b="1" dirty="0" smtClean="0">
                <a:solidFill>
                  <a:schemeClr val="accent2">
                    <a:lumMod val="75000"/>
                  </a:schemeClr>
                </a:solidFill>
              </a:rPr>
              <a:t>POLICY INSTRUMENTS</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4953000" y="1447800"/>
            <a:ext cx="3810000" cy="2286000"/>
          </a:xfrm>
          <a:prstGeom prst="rect">
            <a:avLst/>
          </a:prstGeom>
          <a:noFill/>
          <a:ln w="38100">
            <a:solidFill>
              <a:schemeClr val="accent2">
                <a:lumMod val="75000"/>
              </a:schemeClr>
            </a:solid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876800" y="4038600"/>
            <a:ext cx="3886200" cy="2362200"/>
          </a:xfrm>
          <a:prstGeom prst="rect">
            <a:avLst/>
          </a:prstGeom>
          <a:noFill/>
          <a:ln w="38100">
            <a:solidFill>
              <a:schemeClr val="accent2">
                <a:lumMod val="75000"/>
              </a:schemeClr>
            </a:solid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838200"/>
            <a:ext cx="8534400" cy="4572000"/>
          </a:xfrm>
        </p:spPr>
        <p:txBody>
          <a:bodyPr>
            <a:noAutofit/>
          </a:bodyPr>
          <a:lstStyle/>
          <a:p>
            <a:pPr algn="just"/>
            <a:r>
              <a:rPr lang="en-US" sz="2200" dirty="0" smtClean="0">
                <a:solidFill>
                  <a:schemeClr val="bg1">
                    <a:lumMod val="95000"/>
                    <a:lumOff val="5000"/>
                  </a:schemeClr>
                </a:solidFill>
              </a:rPr>
              <a:t>“A definite course or method of action selected by government, institution, group or individual from among alternatives and in the light of given conditions to guide and, usually, to determine present and future decisions.”</a:t>
            </a:r>
          </a:p>
          <a:p>
            <a:pPr algn="r">
              <a:buNone/>
            </a:pPr>
            <a:r>
              <a:rPr lang="en-US" sz="1200" b="1" i="1" dirty="0" smtClean="0">
                <a:solidFill>
                  <a:schemeClr val="bg1">
                    <a:lumMod val="95000"/>
                    <a:lumOff val="5000"/>
                  </a:schemeClr>
                </a:solidFill>
              </a:rPr>
              <a:t>Source: Webster</a:t>
            </a:r>
          </a:p>
          <a:p>
            <a:pPr algn="just">
              <a:buNone/>
            </a:pPr>
            <a:endParaRPr lang="en-US" sz="2300" dirty="0" smtClean="0">
              <a:solidFill>
                <a:schemeClr val="bg1">
                  <a:lumMod val="95000"/>
                  <a:lumOff val="5000"/>
                </a:schemeClr>
              </a:solidFill>
            </a:endParaRPr>
          </a:p>
          <a:p>
            <a:pPr algn="just"/>
            <a:r>
              <a:rPr lang="en-US" sz="2200" dirty="0" smtClean="0">
                <a:solidFill>
                  <a:schemeClr val="bg1">
                    <a:lumMod val="95000"/>
                    <a:lumOff val="5000"/>
                  </a:schemeClr>
                </a:solidFill>
              </a:rPr>
              <a:t>A "policy" is very much like a decision or a set of decisions, and we "make", "implement" or "carry out" a policy just as we do with decisions. </a:t>
            </a:r>
          </a:p>
          <a:p>
            <a:pPr algn="just"/>
            <a:endParaRPr lang="en-US" sz="2200" dirty="0" smtClean="0">
              <a:solidFill>
                <a:schemeClr val="bg1">
                  <a:lumMod val="95000"/>
                  <a:lumOff val="5000"/>
                </a:schemeClr>
              </a:solidFill>
            </a:endParaRPr>
          </a:p>
          <a:p>
            <a:pPr algn="just"/>
            <a:r>
              <a:rPr lang="en-US" sz="2200" dirty="0" smtClean="0">
                <a:solidFill>
                  <a:schemeClr val="bg1">
                    <a:lumMod val="95000"/>
                    <a:lumOff val="5000"/>
                  </a:schemeClr>
                </a:solidFill>
              </a:rPr>
              <a:t>A policy is a set of decisions are oriented towards a long-term purpose or a particular problem rather than an individual gain.</a:t>
            </a:r>
          </a:p>
          <a:p>
            <a:pPr algn="just"/>
            <a:endParaRPr lang="en-US" sz="2200" dirty="0" smtClean="0">
              <a:solidFill>
                <a:schemeClr val="bg1">
                  <a:lumMod val="95000"/>
                  <a:lumOff val="5000"/>
                </a:schemeClr>
              </a:solidFill>
            </a:endParaRPr>
          </a:p>
          <a:p>
            <a:pPr algn="just"/>
            <a:r>
              <a:rPr lang="en-US" sz="2200" dirty="0" smtClean="0">
                <a:solidFill>
                  <a:schemeClr val="bg1">
                    <a:lumMod val="95000"/>
                    <a:lumOff val="5000"/>
                  </a:schemeClr>
                </a:solidFill>
              </a:rPr>
              <a:t>Such decisions by governments are often embodied in legislation and usually apply to a country as a whole rather than to one part of it. 								</a:t>
            </a:r>
            <a:r>
              <a:rPr lang="en-US" sz="1200" b="1" i="1" dirty="0" smtClean="0">
                <a:solidFill>
                  <a:schemeClr val="bg1">
                    <a:lumMod val="95000"/>
                    <a:lumOff val="5000"/>
                  </a:schemeClr>
                </a:solidFill>
              </a:rPr>
              <a:t>Source: FAO</a:t>
            </a:r>
          </a:p>
          <a:p>
            <a:pPr algn="just"/>
            <a:endParaRPr lang="en-US" sz="2300" dirty="0" smtClean="0">
              <a:solidFill>
                <a:schemeClr val="bg1">
                  <a:lumMod val="95000"/>
                  <a:lumOff val="5000"/>
                </a:schemeClr>
              </a:solidFill>
            </a:endParaRPr>
          </a:p>
        </p:txBody>
      </p:sp>
      <p:sp>
        <p:nvSpPr>
          <p:cNvPr id="3" name="Title 2"/>
          <p:cNvSpPr>
            <a:spLocks noGrp="1"/>
          </p:cNvSpPr>
          <p:nvPr>
            <p:ph type="title"/>
          </p:nvPr>
        </p:nvSpPr>
        <p:spPr>
          <a:xfrm>
            <a:off x="304800" y="-304800"/>
            <a:ext cx="8229600" cy="1219200"/>
          </a:xfrm>
        </p:spPr>
        <p:txBody>
          <a:bodyPr/>
          <a:lstStyle/>
          <a:p>
            <a:r>
              <a:rPr lang="en-US" b="1" dirty="0" smtClean="0">
                <a:solidFill>
                  <a:schemeClr val="accent2">
                    <a:lumMod val="75000"/>
                  </a:schemeClr>
                </a:solidFill>
              </a:rPr>
              <a:t>WHAT IS A POLICY?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04800" y="228600"/>
          <a:ext cx="8610600" cy="520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p:cNvCxnSpPr/>
          <p:nvPr/>
        </p:nvCxnSpPr>
        <p:spPr>
          <a:xfrm rot="5400000">
            <a:off x="1143000" y="1981200"/>
            <a:ext cx="457200" cy="1588"/>
          </a:xfrm>
          <a:prstGeom prst="straightConnector1">
            <a:avLst/>
          </a:prstGeom>
          <a:ln w="38100">
            <a:solidFill>
              <a:srgbClr val="FFFF00"/>
            </a:solidFill>
            <a:tailEnd type="arrow"/>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rot="5400000">
            <a:off x="5715794" y="1980406"/>
            <a:ext cx="457200" cy="1588"/>
          </a:xfrm>
          <a:prstGeom prst="straightConnector1">
            <a:avLst/>
          </a:prstGeom>
          <a:ln w="38100">
            <a:solidFill>
              <a:srgbClr val="FFFF00"/>
            </a:solidFill>
            <a:tailEnd type="arrow"/>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3504406" y="1980406"/>
            <a:ext cx="457200" cy="1588"/>
          </a:xfrm>
          <a:prstGeom prst="straightConnector1">
            <a:avLst/>
          </a:prstGeom>
          <a:ln w="38100">
            <a:solidFill>
              <a:srgbClr val="FFFF00"/>
            </a:solidFill>
            <a:tailEnd type="arrow"/>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33400" y="2286000"/>
            <a:ext cx="1600200" cy="914400"/>
          </a:xfrm>
          <a:prstGeom prst="rect">
            <a:avLst/>
          </a:prstGeom>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Problem Definition</a:t>
            </a:r>
            <a:endParaRPr lang="en-US" dirty="0"/>
          </a:p>
        </p:txBody>
      </p:sp>
      <p:sp>
        <p:nvSpPr>
          <p:cNvPr id="8" name="Rectangle 7"/>
          <p:cNvSpPr/>
          <p:nvPr/>
        </p:nvSpPr>
        <p:spPr>
          <a:xfrm>
            <a:off x="2895600" y="2286000"/>
            <a:ext cx="1600200" cy="914400"/>
          </a:xfrm>
          <a:prstGeom prst="rect">
            <a:avLst/>
          </a:prstGeom>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Policy  &amp; Methods Analysis</a:t>
            </a:r>
            <a:endParaRPr lang="en-US" dirty="0"/>
          </a:p>
        </p:txBody>
      </p:sp>
      <p:sp>
        <p:nvSpPr>
          <p:cNvPr id="9" name="Rectangle 8"/>
          <p:cNvSpPr/>
          <p:nvPr/>
        </p:nvSpPr>
        <p:spPr>
          <a:xfrm>
            <a:off x="5181600" y="2286000"/>
            <a:ext cx="1600200" cy="914400"/>
          </a:xfrm>
          <a:prstGeom prst="rect">
            <a:avLst/>
          </a:prstGeom>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Stakeholders Politics</a:t>
            </a:r>
            <a:endParaRPr lang="en-US" dirty="0"/>
          </a:p>
        </p:txBody>
      </p:sp>
      <p:cxnSp>
        <p:nvCxnSpPr>
          <p:cNvPr id="19" name="Straight Arrow Connector 18"/>
          <p:cNvCxnSpPr/>
          <p:nvPr/>
        </p:nvCxnSpPr>
        <p:spPr>
          <a:xfrm rot="5400000">
            <a:off x="1143794" y="3428206"/>
            <a:ext cx="457200" cy="1588"/>
          </a:xfrm>
          <a:prstGeom prst="straightConnector1">
            <a:avLst/>
          </a:prstGeom>
          <a:ln w="38100">
            <a:solidFill>
              <a:srgbClr val="FFFF00"/>
            </a:solidFill>
            <a:tailEnd type="arrow"/>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5716588" y="3427412"/>
            <a:ext cx="457200" cy="1588"/>
          </a:xfrm>
          <a:prstGeom prst="straightConnector1">
            <a:avLst/>
          </a:prstGeom>
          <a:ln w="38100">
            <a:solidFill>
              <a:srgbClr val="FFFF00"/>
            </a:solidFill>
            <a:tailEnd type="arrow"/>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3505200" y="3427412"/>
            <a:ext cx="457200" cy="1588"/>
          </a:xfrm>
          <a:prstGeom prst="straightConnector1">
            <a:avLst/>
          </a:prstGeom>
          <a:ln w="38100">
            <a:solidFill>
              <a:srgbClr val="FFFF00"/>
            </a:solidFill>
            <a:tailEnd type="arrow"/>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914400" y="3733800"/>
            <a:ext cx="54864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Formulation of Policy </a:t>
            </a:r>
          </a:p>
          <a:p>
            <a:pPr algn="ctr"/>
            <a:r>
              <a:rPr lang="en-US" dirty="0" smtClean="0"/>
              <a:t>“</a:t>
            </a:r>
            <a:r>
              <a:rPr lang="en-US" sz="1200" i="1" dirty="0" smtClean="0"/>
              <a:t>WHAT CAN WE DO?”</a:t>
            </a:r>
            <a:endParaRPr lang="en-US" i="1" dirty="0"/>
          </a:p>
        </p:txBody>
      </p:sp>
      <p:cxnSp>
        <p:nvCxnSpPr>
          <p:cNvPr id="23" name="Straight Arrow Connector 22"/>
          <p:cNvCxnSpPr/>
          <p:nvPr/>
        </p:nvCxnSpPr>
        <p:spPr>
          <a:xfrm rot="5400000">
            <a:off x="1143794" y="4648200"/>
            <a:ext cx="457200" cy="1588"/>
          </a:xfrm>
          <a:prstGeom prst="straightConnector1">
            <a:avLst/>
          </a:prstGeom>
          <a:ln w="38100">
            <a:solidFill>
              <a:srgbClr val="FFFF00"/>
            </a:solidFill>
            <a:tailEnd type="arrow"/>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a:off x="5716588" y="4647406"/>
            <a:ext cx="457200" cy="1588"/>
          </a:xfrm>
          <a:prstGeom prst="straightConnector1">
            <a:avLst/>
          </a:prstGeom>
          <a:ln w="38100">
            <a:solidFill>
              <a:srgbClr val="FFFF00"/>
            </a:solidFill>
            <a:tailEnd type="arrow"/>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914400" y="4953000"/>
            <a:ext cx="54864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Policy  Adoption</a:t>
            </a:r>
            <a:endParaRPr lang="en-US" i="1" dirty="0"/>
          </a:p>
        </p:txBody>
      </p:sp>
      <p:sp>
        <p:nvSpPr>
          <p:cNvPr id="26" name="Rounded Rectangle 25"/>
          <p:cNvSpPr/>
          <p:nvPr/>
        </p:nvSpPr>
        <p:spPr>
          <a:xfrm>
            <a:off x="914400" y="5867400"/>
            <a:ext cx="54864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Policy  Implementation</a:t>
            </a:r>
          </a:p>
          <a:p>
            <a:pPr algn="ctr"/>
            <a:r>
              <a:rPr lang="en-US" dirty="0" smtClean="0"/>
              <a:t>“</a:t>
            </a:r>
            <a:r>
              <a:rPr lang="en-US" sz="1200" i="1" dirty="0" smtClean="0"/>
              <a:t>HOW DO WE MAKE IT WORK?”</a:t>
            </a:r>
            <a:endParaRPr lang="en-US" i="1" dirty="0"/>
          </a:p>
        </p:txBody>
      </p:sp>
      <p:cxnSp>
        <p:nvCxnSpPr>
          <p:cNvPr id="27" name="Straight Arrow Connector 26"/>
          <p:cNvCxnSpPr/>
          <p:nvPr/>
        </p:nvCxnSpPr>
        <p:spPr>
          <a:xfrm rot="5400000">
            <a:off x="1143794" y="5561806"/>
            <a:ext cx="457200" cy="1588"/>
          </a:xfrm>
          <a:prstGeom prst="straightConnector1">
            <a:avLst/>
          </a:prstGeom>
          <a:ln w="38100">
            <a:solidFill>
              <a:srgbClr val="FFFF00"/>
            </a:solidFill>
            <a:tailEnd type="arrow"/>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5716588" y="5561012"/>
            <a:ext cx="457200" cy="1588"/>
          </a:xfrm>
          <a:prstGeom prst="straightConnector1">
            <a:avLst/>
          </a:prstGeom>
          <a:ln w="38100">
            <a:solidFill>
              <a:srgbClr val="FFFF00"/>
            </a:solidFill>
            <a:tailEnd type="arrow"/>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914400" y="1371600"/>
            <a:ext cx="54864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Identification &amp; Assessment of Issue</a:t>
            </a:r>
            <a:endParaRPr lang="en-US" dirty="0"/>
          </a:p>
        </p:txBody>
      </p:sp>
      <p:sp>
        <p:nvSpPr>
          <p:cNvPr id="30" name="Oval 29"/>
          <p:cNvSpPr/>
          <p:nvPr/>
        </p:nvSpPr>
        <p:spPr>
          <a:xfrm>
            <a:off x="7543800" y="1295400"/>
            <a:ext cx="1295400" cy="457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STEP 1</a:t>
            </a:r>
            <a:endParaRPr lang="en-US"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1" name="Oval 30"/>
          <p:cNvSpPr/>
          <p:nvPr/>
        </p:nvSpPr>
        <p:spPr>
          <a:xfrm>
            <a:off x="7543800" y="3810000"/>
            <a:ext cx="1295400" cy="457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STEP 2</a:t>
            </a:r>
            <a:endParaRPr lang="en-US"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2" name="Oval 31"/>
          <p:cNvSpPr/>
          <p:nvPr/>
        </p:nvSpPr>
        <p:spPr>
          <a:xfrm>
            <a:off x="7543800" y="4953000"/>
            <a:ext cx="1295400" cy="457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STEP 3</a:t>
            </a:r>
            <a:endParaRPr lang="en-US"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3" name="Oval 32"/>
          <p:cNvSpPr/>
          <p:nvPr/>
        </p:nvSpPr>
        <p:spPr>
          <a:xfrm>
            <a:off x="7543800" y="6019800"/>
            <a:ext cx="1295400" cy="457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STEP 4</a:t>
            </a:r>
            <a:endParaRPr lang="en-US"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4" name="Title 2"/>
          <p:cNvSpPr txBox="1">
            <a:spLocks/>
          </p:cNvSpPr>
          <p:nvPr/>
        </p:nvSpPr>
        <p:spPr>
          <a:xfrm>
            <a:off x="457200" y="152400"/>
            <a:ext cx="8229600" cy="12192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2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innerShdw blurRad="50800" dist="25400" dir="13500000">
                    <a:prstClr val="black">
                      <a:alpha val="70000"/>
                    </a:prstClr>
                  </a:innerShdw>
                </a:effectLst>
                <a:uLnTx/>
                <a:uFillTx/>
                <a:latin typeface="+mj-lt"/>
                <a:ea typeface="+mj-ea"/>
                <a:cs typeface="+mj-cs"/>
              </a:rPr>
              <a:t>POLICY MAKING</a:t>
            </a:r>
            <a:r>
              <a:rPr kumimoji="0" lang="en-US" sz="4200" b="1" i="0" u="none" strike="noStrike" kern="1200" cap="none" spc="-100" normalizeH="0" noProof="0" dirty="0" smtClean="0">
                <a:ln w="3200">
                  <a:solidFill>
                    <a:schemeClr val="bg2">
                      <a:shade val="75000"/>
                      <a:alpha val="25000"/>
                    </a:schemeClr>
                  </a:solidFill>
                  <a:prstDash val="solid"/>
                  <a:round/>
                </a:ln>
                <a:solidFill>
                  <a:schemeClr val="accent2">
                    <a:lumMod val="75000"/>
                  </a:schemeClr>
                </a:solidFill>
                <a:effectLst>
                  <a:innerShdw blurRad="50800" dist="25400" dir="13500000">
                    <a:prstClr val="black">
                      <a:alpha val="70000"/>
                    </a:prstClr>
                  </a:innerShdw>
                </a:effectLst>
                <a:uLnTx/>
                <a:uFillTx/>
                <a:latin typeface="+mj-lt"/>
                <a:ea typeface="+mj-ea"/>
                <a:cs typeface="+mj-cs"/>
              </a:rPr>
              <a:t> PROCESS</a:t>
            </a:r>
            <a:endParaRPr kumimoji="0" lang="en-US" sz="4200" b="0" i="0" u="none" strike="noStrike" kern="1200" cap="none" spc="-100" normalizeH="0" baseline="0" noProof="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ox(out)">
                                      <p:cBhvr>
                                        <p:cTn id="7" dur="1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1000"/>
                                        <p:tgtEl>
                                          <p:spTgt spid="4"/>
                                        </p:tgtEl>
                                      </p:cBhvr>
                                    </p:animEffect>
                                  </p:childTnLst>
                                </p:cTn>
                              </p:par>
                              <p:par>
                                <p:cTn id="13" presetID="22" presetClass="entr" presetSubtype="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1000"/>
                                        <p:tgtEl>
                                          <p:spTgt spid="6"/>
                                        </p:tgtEl>
                                      </p:cBhvr>
                                    </p:animEffect>
                                  </p:childTnLst>
                                </p:cTn>
                              </p:par>
                              <p:par>
                                <p:cTn id="16" presetID="22" presetClass="entr" presetSubtype="1"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1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ox(out)">
                                      <p:cBhvr>
                                        <p:cTn id="23" dur="1000"/>
                                        <p:tgtEl>
                                          <p:spTgt spid="7"/>
                                        </p:tgtEl>
                                      </p:cBhvr>
                                    </p:animEffect>
                                  </p:childTnLst>
                                </p:cTn>
                              </p:par>
                              <p:par>
                                <p:cTn id="24" presetID="4" presetClass="entr" presetSubtype="32"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ox(out)">
                                      <p:cBhvr>
                                        <p:cTn id="26" dur="1000"/>
                                        <p:tgtEl>
                                          <p:spTgt spid="8"/>
                                        </p:tgtEl>
                                      </p:cBhvr>
                                    </p:animEffect>
                                  </p:childTnLst>
                                </p:cTn>
                              </p:par>
                              <p:par>
                                <p:cTn id="27" presetID="4" presetClass="entr" presetSubtype="32"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ox(out)">
                                      <p:cBhvr>
                                        <p:cTn id="29" dur="10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up)">
                                      <p:cBhvr>
                                        <p:cTn id="34" dur="1000"/>
                                        <p:tgtEl>
                                          <p:spTgt spid="19"/>
                                        </p:tgtEl>
                                      </p:cBhvr>
                                    </p:animEffect>
                                  </p:childTnLst>
                                </p:cTn>
                              </p:par>
                              <p:par>
                                <p:cTn id="35" presetID="22" presetClass="entr" presetSubtype="1"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up)">
                                      <p:cBhvr>
                                        <p:cTn id="37" dur="1000"/>
                                        <p:tgtEl>
                                          <p:spTgt spid="21"/>
                                        </p:tgtEl>
                                      </p:cBhvr>
                                    </p:animEffect>
                                  </p:childTnLst>
                                </p:cTn>
                              </p:par>
                              <p:par>
                                <p:cTn id="38" presetID="22" presetClass="entr" presetSubtype="1"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up)">
                                      <p:cBhvr>
                                        <p:cTn id="40" dur="1000"/>
                                        <p:tgtEl>
                                          <p:spTgt spid="20"/>
                                        </p:tgtEl>
                                      </p:cBhvr>
                                    </p:animEffect>
                                  </p:childTnLst>
                                </p:cTn>
                              </p:par>
                            </p:childTnLst>
                          </p:cTn>
                        </p:par>
                      </p:childTnLst>
                    </p:cTn>
                  </p:par>
                  <p:par>
                    <p:cTn id="41" fill="hold">
                      <p:stCondLst>
                        <p:cond delay="indefinite"/>
                      </p:stCondLst>
                      <p:childTnLst>
                        <p:par>
                          <p:cTn id="42" fill="hold">
                            <p:stCondLst>
                              <p:cond delay="0"/>
                            </p:stCondLst>
                            <p:childTnLst>
                              <p:par>
                                <p:cTn id="43" presetID="4" presetClass="entr" presetSubtype="32"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box(out)">
                                      <p:cBhvr>
                                        <p:cTn id="45" dur="1000"/>
                                        <p:tgtEl>
                                          <p:spTgt spid="22"/>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nodeType="click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up)">
                                      <p:cBhvr>
                                        <p:cTn id="50" dur="1000"/>
                                        <p:tgtEl>
                                          <p:spTgt spid="23"/>
                                        </p:tgtEl>
                                      </p:cBhvr>
                                    </p:animEffect>
                                  </p:childTnLst>
                                </p:cTn>
                              </p:par>
                              <p:par>
                                <p:cTn id="51" presetID="22" presetClass="entr" presetSubtype="1" fill="hold"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up)">
                                      <p:cBhvr>
                                        <p:cTn id="53" dur="1000"/>
                                        <p:tgtEl>
                                          <p:spTgt spid="24"/>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32" fill="hold" grpId="0" nodeType="click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box(out)">
                                      <p:cBhvr>
                                        <p:cTn id="58" dur="1000"/>
                                        <p:tgtEl>
                                          <p:spTgt spid="25"/>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nodeType="click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up)">
                                      <p:cBhvr>
                                        <p:cTn id="63" dur="1000"/>
                                        <p:tgtEl>
                                          <p:spTgt spid="27"/>
                                        </p:tgtEl>
                                      </p:cBhvr>
                                    </p:animEffect>
                                  </p:childTnLst>
                                </p:cTn>
                              </p:par>
                              <p:par>
                                <p:cTn id="64" presetID="22" presetClass="entr" presetSubtype="1" fill="hold"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wipe(up)">
                                      <p:cBhvr>
                                        <p:cTn id="66" dur="1000"/>
                                        <p:tgtEl>
                                          <p:spTgt spid="28"/>
                                        </p:tgtEl>
                                      </p:cBhvr>
                                    </p:animEffect>
                                  </p:childTnLst>
                                </p:cTn>
                              </p:par>
                            </p:childTnLst>
                          </p:cTn>
                        </p:par>
                      </p:childTnLst>
                    </p:cTn>
                  </p:par>
                  <p:par>
                    <p:cTn id="67" fill="hold">
                      <p:stCondLst>
                        <p:cond delay="indefinite"/>
                      </p:stCondLst>
                      <p:childTnLst>
                        <p:par>
                          <p:cTn id="68" fill="hold">
                            <p:stCondLst>
                              <p:cond delay="0"/>
                            </p:stCondLst>
                            <p:childTnLst>
                              <p:par>
                                <p:cTn id="69" presetID="4" presetClass="entr" presetSubtype="32" fill="hold" grpId="0" nodeType="click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box(out)">
                                      <p:cBhvr>
                                        <p:cTn id="71" dur="1000"/>
                                        <p:tgtEl>
                                          <p:spTgt spid="26"/>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2" fill="hold" grpId="0" nodeType="click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additive="base">
                                        <p:cTn id="76" dur="1000" fill="hold"/>
                                        <p:tgtEl>
                                          <p:spTgt spid="30"/>
                                        </p:tgtEl>
                                        <p:attrNameLst>
                                          <p:attrName>ppt_x</p:attrName>
                                        </p:attrNameLst>
                                      </p:cBhvr>
                                      <p:tavLst>
                                        <p:tav tm="0">
                                          <p:val>
                                            <p:strVal val="1+#ppt_w/2"/>
                                          </p:val>
                                        </p:tav>
                                        <p:tav tm="100000">
                                          <p:val>
                                            <p:strVal val="#ppt_x"/>
                                          </p:val>
                                        </p:tav>
                                      </p:tavLst>
                                    </p:anim>
                                    <p:anim calcmode="lin" valueType="num">
                                      <p:cBhvr additive="base">
                                        <p:cTn id="77" dur="10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2" fill="hold" grpId="0" nodeType="clickEffect">
                                  <p:stCondLst>
                                    <p:cond delay="0"/>
                                  </p:stCondLst>
                                  <p:childTnLst>
                                    <p:set>
                                      <p:cBhvr>
                                        <p:cTn id="81" dur="1" fill="hold">
                                          <p:stCondLst>
                                            <p:cond delay="0"/>
                                          </p:stCondLst>
                                        </p:cTn>
                                        <p:tgtEl>
                                          <p:spTgt spid="31"/>
                                        </p:tgtEl>
                                        <p:attrNameLst>
                                          <p:attrName>style.visibility</p:attrName>
                                        </p:attrNameLst>
                                      </p:cBhvr>
                                      <p:to>
                                        <p:strVal val="visible"/>
                                      </p:to>
                                    </p:set>
                                    <p:anim calcmode="lin" valueType="num">
                                      <p:cBhvr additive="base">
                                        <p:cTn id="82" dur="1000" fill="hold"/>
                                        <p:tgtEl>
                                          <p:spTgt spid="31"/>
                                        </p:tgtEl>
                                        <p:attrNameLst>
                                          <p:attrName>ppt_x</p:attrName>
                                        </p:attrNameLst>
                                      </p:cBhvr>
                                      <p:tavLst>
                                        <p:tav tm="0">
                                          <p:val>
                                            <p:strVal val="1+#ppt_w/2"/>
                                          </p:val>
                                        </p:tav>
                                        <p:tav tm="100000">
                                          <p:val>
                                            <p:strVal val="#ppt_x"/>
                                          </p:val>
                                        </p:tav>
                                      </p:tavLst>
                                    </p:anim>
                                    <p:anim calcmode="lin" valueType="num">
                                      <p:cBhvr additive="base">
                                        <p:cTn id="83" dur="10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 presetClass="entr" presetSubtype="2" fill="hold" grpId="0" nodeType="clickEffect">
                                  <p:stCondLst>
                                    <p:cond delay="0"/>
                                  </p:stCondLst>
                                  <p:childTnLst>
                                    <p:set>
                                      <p:cBhvr>
                                        <p:cTn id="87" dur="1" fill="hold">
                                          <p:stCondLst>
                                            <p:cond delay="0"/>
                                          </p:stCondLst>
                                        </p:cTn>
                                        <p:tgtEl>
                                          <p:spTgt spid="32"/>
                                        </p:tgtEl>
                                        <p:attrNameLst>
                                          <p:attrName>style.visibility</p:attrName>
                                        </p:attrNameLst>
                                      </p:cBhvr>
                                      <p:to>
                                        <p:strVal val="visible"/>
                                      </p:to>
                                    </p:set>
                                    <p:anim calcmode="lin" valueType="num">
                                      <p:cBhvr additive="base">
                                        <p:cTn id="88" dur="1000" fill="hold"/>
                                        <p:tgtEl>
                                          <p:spTgt spid="32"/>
                                        </p:tgtEl>
                                        <p:attrNameLst>
                                          <p:attrName>ppt_x</p:attrName>
                                        </p:attrNameLst>
                                      </p:cBhvr>
                                      <p:tavLst>
                                        <p:tav tm="0">
                                          <p:val>
                                            <p:strVal val="1+#ppt_w/2"/>
                                          </p:val>
                                        </p:tav>
                                        <p:tav tm="100000">
                                          <p:val>
                                            <p:strVal val="#ppt_x"/>
                                          </p:val>
                                        </p:tav>
                                      </p:tavLst>
                                    </p:anim>
                                    <p:anim calcmode="lin" valueType="num">
                                      <p:cBhvr additive="base">
                                        <p:cTn id="89" dur="10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 presetClass="entr" presetSubtype="2" fill="hold" grpId="0" nodeType="clickEffect">
                                  <p:stCondLst>
                                    <p:cond delay="0"/>
                                  </p:stCondLst>
                                  <p:childTnLst>
                                    <p:set>
                                      <p:cBhvr>
                                        <p:cTn id="93" dur="1" fill="hold">
                                          <p:stCondLst>
                                            <p:cond delay="0"/>
                                          </p:stCondLst>
                                        </p:cTn>
                                        <p:tgtEl>
                                          <p:spTgt spid="33"/>
                                        </p:tgtEl>
                                        <p:attrNameLst>
                                          <p:attrName>style.visibility</p:attrName>
                                        </p:attrNameLst>
                                      </p:cBhvr>
                                      <p:to>
                                        <p:strVal val="visible"/>
                                      </p:to>
                                    </p:set>
                                    <p:anim calcmode="lin" valueType="num">
                                      <p:cBhvr additive="base">
                                        <p:cTn id="94" dur="1000" fill="hold"/>
                                        <p:tgtEl>
                                          <p:spTgt spid="33"/>
                                        </p:tgtEl>
                                        <p:attrNameLst>
                                          <p:attrName>ppt_x</p:attrName>
                                        </p:attrNameLst>
                                      </p:cBhvr>
                                      <p:tavLst>
                                        <p:tav tm="0">
                                          <p:val>
                                            <p:strVal val="1+#ppt_w/2"/>
                                          </p:val>
                                        </p:tav>
                                        <p:tav tm="100000">
                                          <p:val>
                                            <p:strVal val="#ppt_x"/>
                                          </p:val>
                                        </p:tav>
                                      </p:tavLst>
                                    </p:anim>
                                    <p:anim calcmode="lin" valueType="num">
                                      <p:cBhvr additive="base">
                                        <p:cTn id="95"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22" grpId="0" animBg="1"/>
      <p:bldP spid="25" grpId="0" animBg="1"/>
      <p:bldP spid="26" grpId="0" animBg="1"/>
      <p:bldP spid="29" grpId="0" animBg="1"/>
      <p:bldP spid="30" grpId="0" animBg="1"/>
      <p:bldP spid="31" grpId="0" animBg="1"/>
      <p:bldP spid="32"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228600"/>
            <a:ext cx="5029200" cy="4572000"/>
          </a:xfrm>
        </p:spPr>
        <p:txBody>
          <a:bodyPr>
            <a:noAutofit/>
          </a:bodyPr>
          <a:lstStyle/>
          <a:p>
            <a:r>
              <a:rPr lang="en-US" sz="2500" dirty="0" smtClean="0">
                <a:solidFill>
                  <a:schemeClr val="bg1">
                    <a:lumMod val="95000"/>
                    <a:lumOff val="5000"/>
                  </a:schemeClr>
                </a:solidFill>
              </a:rPr>
              <a:t>A principle is an essential truth upon which other truths are based or an acceptance of moral laws.</a:t>
            </a:r>
          </a:p>
          <a:p>
            <a:endParaRPr lang="en-US" sz="2500" dirty="0" smtClean="0">
              <a:solidFill>
                <a:schemeClr val="bg1">
                  <a:lumMod val="95000"/>
                  <a:lumOff val="5000"/>
                </a:schemeClr>
              </a:solidFill>
            </a:endParaRPr>
          </a:p>
          <a:p>
            <a:r>
              <a:rPr lang="en-US" sz="2500" dirty="0" smtClean="0">
                <a:solidFill>
                  <a:schemeClr val="bg1">
                    <a:lumMod val="95000"/>
                    <a:lumOff val="5000"/>
                  </a:schemeClr>
                </a:solidFill>
              </a:rPr>
              <a:t>Policy principles may be designed before establishing a policy.</a:t>
            </a:r>
          </a:p>
          <a:p>
            <a:endParaRPr lang="en-US" sz="2500" dirty="0" smtClean="0">
              <a:solidFill>
                <a:schemeClr val="bg1">
                  <a:lumMod val="95000"/>
                  <a:lumOff val="5000"/>
                </a:schemeClr>
              </a:solidFill>
            </a:endParaRPr>
          </a:p>
          <a:p>
            <a:r>
              <a:rPr lang="en-US" sz="2500" dirty="0" smtClean="0">
                <a:solidFill>
                  <a:schemeClr val="bg1">
                    <a:lumMod val="95000"/>
                    <a:lumOff val="5000"/>
                  </a:schemeClr>
                </a:solidFill>
              </a:rPr>
              <a:t>Principles are a guide to the goals and objectives of a policy.</a:t>
            </a:r>
          </a:p>
          <a:p>
            <a:endParaRPr lang="en-US" sz="2500" dirty="0" smtClean="0">
              <a:solidFill>
                <a:schemeClr val="bg1">
                  <a:lumMod val="95000"/>
                  <a:lumOff val="5000"/>
                </a:schemeClr>
              </a:solidFill>
            </a:endParaRPr>
          </a:p>
          <a:p>
            <a:r>
              <a:rPr lang="en-US" sz="2500" dirty="0" smtClean="0">
                <a:solidFill>
                  <a:schemeClr val="bg1">
                    <a:lumMod val="95000"/>
                    <a:lumOff val="5000"/>
                  </a:schemeClr>
                </a:solidFill>
              </a:rPr>
              <a:t>Essential to demonstrate the importance of a policy to stakeholders.</a:t>
            </a:r>
            <a:endParaRPr lang="en-US" sz="2500" dirty="0">
              <a:solidFill>
                <a:schemeClr val="bg1">
                  <a:lumMod val="95000"/>
                  <a:lumOff val="5000"/>
                </a:schemeClr>
              </a:solidFill>
            </a:endParaRPr>
          </a:p>
        </p:txBody>
      </p:sp>
      <p:pic>
        <p:nvPicPr>
          <p:cNvPr id="1026" name="Picture 2" descr="C:\Documents and Settings\Yashna\Local Settings\Temporary Internet Files\Content.IE5\0HBX5IDX\MC900335661[1].wmf"/>
          <p:cNvPicPr>
            <a:picLocks noChangeAspect="1" noChangeArrowheads="1"/>
          </p:cNvPicPr>
          <p:nvPr/>
        </p:nvPicPr>
        <p:blipFill>
          <a:blip r:embed="rId2" cstate="print"/>
          <a:srcRect/>
          <a:stretch>
            <a:fillRect/>
          </a:stretch>
        </p:blipFill>
        <p:spPr bwMode="auto">
          <a:xfrm>
            <a:off x="5638800" y="1600200"/>
            <a:ext cx="3200400" cy="35814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889879"/>
            <a:ext cx="8458200" cy="3139321"/>
          </a:xfrm>
          <a:prstGeom prst="rect">
            <a:avLst/>
          </a:prstGeom>
        </p:spPr>
        <p:txBody>
          <a:bodyPr wrap="square">
            <a:spAutoFit/>
          </a:bodyPr>
          <a:lstStyle/>
          <a:p>
            <a:pPr algn="ctr"/>
            <a:r>
              <a:rPr lang="en-US" sz="6600" b="1" spc="300" dirty="0" smtClean="0">
                <a:solidFill>
                  <a:schemeClr val="accent2">
                    <a:lumMod val="75000"/>
                  </a:schemeClr>
                </a:solidFill>
                <a:effectLst>
                  <a:outerShdw blurRad="38100" dist="38100" dir="2700000" algn="tl">
                    <a:srgbClr val="000000">
                      <a:alpha val="43137"/>
                    </a:srgbClr>
                  </a:outerShdw>
                </a:effectLst>
                <a:latin typeface="Lucida Handwriting" pitchFamily="66" charset="0"/>
              </a:rPr>
              <a:t>THANK YOU</a:t>
            </a:r>
          </a:p>
          <a:p>
            <a:pPr algn="ctr"/>
            <a:r>
              <a:rPr lang="en-US" sz="6600" b="1" spc="300" dirty="0" smtClean="0">
                <a:solidFill>
                  <a:schemeClr val="accent2">
                    <a:lumMod val="75000"/>
                  </a:schemeClr>
                </a:solidFill>
                <a:effectLst>
                  <a:outerShdw blurRad="38100" dist="38100" dir="2700000" algn="tl">
                    <a:srgbClr val="000000">
                      <a:alpha val="43137"/>
                    </a:srgbClr>
                  </a:outerShdw>
                </a:effectLst>
                <a:latin typeface="Lucida Handwriting" pitchFamily="66" charset="0"/>
              </a:rPr>
              <a:t>FOR YOUR ATTENTION!</a:t>
            </a:r>
            <a:endParaRPr lang="en-US" sz="6600" dirty="0">
              <a:solidFill>
                <a:schemeClr val="accent2">
                  <a:lumMod val="7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215</TotalTime>
  <Words>333</Words>
  <Application>Microsoft Office PowerPoint</Application>
  <PresentationFormat>On-screen Show (4:3)</PresentationFormat>
  <Paragraphs>45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Paper</vt:lpstr>
      <vt:lpstr>Training Session on Essential Features of an Integrated Coastal Zone Planning  and Management</vt:lpstr>
      <vt:lpstr>POLICY INSTRUMENTS</vt:lpstr>
      <vt:lpstr>POLICY INSTRUMENTS</vt:lpstr>
      <vt:lpstr>WHAT IS A POLICY?</vt:lpstr>
      <vt:lpstr>Slide 5</vt:lpstr>
      <vt:lpstr>Slide 6</vt:lpstr>
      <vt:lpstr>Slide 7</vt:lpstr>
      <vt:lpstr>Slide 8</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dc:title>
  <dc:creator>Yashna</dc:creator>
  <cp:lastModifiedBy>Yashna</cp:lastModifiedBy>
  <cp:revision>10</cp:revision>
  <dcterms:created xsi:type="dcterms:W3CDTF">2011-10-16T15:29:09Z</dcterms:created>
  <dcterms:modified xsi:type="dcterms:W3CDTF">2012-02-02T19:10:55Z</dcterms:modified>
</cp:coreProperties>
</file>